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76" r:id="rId2"/>
    <p:sldId id="27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8" r:id="rId11"/>
    <p:sldId id="267" r:id="rId12"/>
    <p:sldId id="268" r:id="rId13"/>
    <p:sldId id="269" r:id="rId14"/>
    <p:sldId id="270" r:id="rId15"/>
    <p:sldId id="271" r:id="rId16"/>
    <p:sldId id="279" r:id="rId17"/>
    <p:sldId id="274" r:id="rId18"/>
    <p:sldId id="27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124" autoAdjust="0"/>
    <p:restoredTop sz="94210" autoAdjust="0"/>
  </p:normalViewPr>
  <p:slideViewPr>
    <p:cSldViewPr>
      <p:cViewPr>
        <p:scale>
          <a:sx n="90" d="100"/>
          <a:sy n="90" d="100"/>
        </p:scale>
        <p:origin x="-954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1331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316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17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3318" name="Group 6"/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13319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13320" name="Group 8"/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3321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22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23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13324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13325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6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2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13328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9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30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13331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32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33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3334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35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36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13337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38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39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13340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41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42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13343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44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45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3346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47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48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13349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50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51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13352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53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5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13355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56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57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13358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59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60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13361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62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63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3364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65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66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13367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68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69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3370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71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72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13373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74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75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13376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77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78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13379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80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81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13382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83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84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13385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86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3387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88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13389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13390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91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92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13393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94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95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13396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97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98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13399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400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401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13402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403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404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13405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406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407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13408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409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410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13411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412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413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13414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415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416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13417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418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419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13420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421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13422" name="Group 110"/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13423" name="Group 111"/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13424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425" name="Arc 113"/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426" name="Arc 114"/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427" name="Arc 115"/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428" name="Arc 116"/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429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430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431" name="Freeform 119"/>
                <p:cNvSpPr>
                  <a:spLocks/>
                </p:cNvSpPr>
                <p:nvPr/>
              </p:nvSpPr>
              <p:spPr bwMode="hidden">
                <a:xfrm rot="20253369">
                  <a:off x="3280" y="1529"/>
                  <a:ext cx="442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3432" name="Group 120"/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13433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34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35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36" name="Arc 124"/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37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38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39" name="Freeform 127"/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40" name="Freeform 128"/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41" name="Freeform 129"/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42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43" name="Freeform 131"/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44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45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46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3447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448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449" name="Rectangle 13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450" name="Rectangle 1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451" name="Rectangle 13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D2ECDE7-BF97-4611-AD00-3E6B43E7DD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522E9-11B4-423F-854E-FE8191A62C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D50A4-64EC-46AF-A44F-7928EBB33B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87EF7E-EEDF-4291-81EF-8BD802F299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240BB-6878-4A89-95A1-45F98F21FA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B725AB-F080-4E39-AEB8-EFED4D9E3C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AE0CB-4B36-4F00-B2EA-1A7608B439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A2D41-7F7F-4BA2-BE7B-2AE499CDD8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767BD-90C0-488E-9094-50FC9872B5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47172-179C-423E-9BE8-13EE8B36AD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47155B-8E4C-4C32-A2D7-57027CFD79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8098930-A6B6-4FD9-8ACF-01A662A2CF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F724AE4-C061-4865-AC16-5EA7F1B54F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12291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12292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293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2294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12295" name="Oval 7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296" name="Oval 8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2297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12298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299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2300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12301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12302" name="Oval 14"/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3" name="Oval 15"/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2304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12305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12306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07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08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12309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10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11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12312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13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14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12315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16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17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12318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19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20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12321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22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23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12324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25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26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12327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28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29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12330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31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32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12333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34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35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12336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37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38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12339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40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41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12342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43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44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12345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46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47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12348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49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50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12351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52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53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12354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55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56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12357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58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59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12360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61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62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12363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64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65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12366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67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2368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69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12370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12371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72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73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12374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75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76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12377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78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79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12380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81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82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12383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84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85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12386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87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88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12389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90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91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12392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93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94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12395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96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397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12398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399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400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12401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402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2403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04" name="Arc 116"/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05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06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07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08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09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0" name="Arc 122"/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1" name="Arc 123"/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2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3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4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5" name="Arc 127"/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6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7" name="Freeform 129"/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8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19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20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21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22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23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4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24" name="Freeform 136"/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2425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426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427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2428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2429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8A7163-ED21-4701-AE83-757DC355B00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transition spd="slow">
    <p:pull dir="ld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0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3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velikayavoina1941.narod.ru/pages/goroda.html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762000"/>
            <a:ext cx="7924800" cy="5562600"/>
          </a:xfrm>
        </p:spPr>
        <p:txBody>
          <a:bodyPr/>
          <a:lstStyle/>
          <a:p>
            <a:pPr algn="ctr">
              <a:buFontTx/>
              <a:buNone/>
            </a:pPr>
            <a:endParaRPr lang="ru-RU" dirty="0"/>
          </a:p>
          <a:p>
            <a:pPr algn="ctr">
              <a:buFontTx/>
              <a:buNone/>
            </a:pPr>
            <a:r>
              <a:rPr lang="ru-RU" sz="4000" dirty="0"/>
              <a:t>Презентация к познавательному </a:t>
            </a:r>
            <a:r>
              <a:rPr lang="ru-RU" sz="4000" dirty="0" err="1" smtClean="0"/>
              <a:t>о</a:t>
            </a:r>
            <a:r>
              <a:rPr lang="ru-RU" sz="4000" dirty="0" err="1" smtClean="0"/>
              <a:t>од</a:t>
            </a:r>
            <a:r>
              <a:rPr lang="ru-RU" sz="4000" dirty="0" smtClean="0"/>
              <a:t> </a:t>
            </a:r>
            <a:r>
              <a:rPr lang="ru-RU" sz="4000" dirty="0"/>
              <a:t>в </a:t>
            </a:r>
            <a:r>
              <a:rPr lang="ru-RU" sz="4000" dirty="0" smtClean="0"/>
              <a:t>подготовительной</a:t>
            </a:r>
            <a:r>
              <a:rPr lang="ru-RU" sz="4000" dirty="0" smtClean="0"/>
              <a:t> </a:t>
            </a:r>
            <a:r>
              <a:rPr lang="ru-RU" sz="4000" dirty="0"/>
              <a:t>группе на тему:</a:t>
            </a:r>
          </a:p>
          <a:p>
            <a:pPr algn="ctr">
              <a:buFontTx/>
              <a:buNone/>
            </a:pPr>
            <a:r>
              <a:rPr lang="ru-RU" sz="4000" dirty="0"/>
              <a:t>«Города - герои!»</a:t>
            </a:r>
          </a:p>
          <a:p>
            <a:pPr algn="ctr">
              <a:buFontTx/>
              <a:buNone/>
            </a:pPr>
            <a:endParaRPr lang="ru-RU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2392362"/>
          </a:xfrm>
        </p:spPr>
        <p:txBody>
          <a:bodyPr/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Герои-города</a:t>
            </a:r>
            <a:r>
              <a:rPr lang="ru-RU" sz="4000" dirty="0"/>
              <a:t>!</a:t>
            </a:r>
            <a:br>
              <a:rPr lang="ru-RU" sz="4000" dirty="0"/>
            </a:br>
            <a:r>
              <a:rPr lang="ru-RU" sz="4000" dirty="0"/>
              <a:t>Малые и большие!</a:t>
            </a:r>
            <a:br>
              <a:rPr lang="ru-RU" sz="4000" dirty="0"/>
            </a:br>
            <a:r>
              <a:rPr lang="ru-RU" sz="4000" dirty="0"/>
              <a:t>Сквозь битвы и горе </a:t>
            </a:r>
            <a:br>
              <a:rPr lang="ru-RU" sz="4000" dirty="0"/>
            </a:br>
            <a:r>
              <a:rPr lang="ru-RU" sz="4000" dirty="0"/>
              <a:t>прошедшие к нашей Победе! </a:t>
            </a:r>
          </a:p>
        </p:txBody>
      </p:sp>
      <p:pic>
        <p:nvPicPr>
          <p:cNvPr id="70659" name="Picture 3" descr="77270048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3200400"/>
            <a:ext cx="7772400" cy="33528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6629400" cy="8413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Керчь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914400"/>
            <a:ext cx="38862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hlink"/>
                </a:solidFill>
              </a:rPr>
              <a:t>Керчь была одним из первых городов, попавших под удар немецко-фашистских войск в начале войны. За все время через нее четырежды проходила линия фронта. Несмотря на постоянные репрессии, жители города нашли в себе силы </a:t>
            </a:r>
            <a:r>
              <a:rPr lang="ru-RU" sz="2400" dirty="0" smtClean="0">
                <a:solidFill>
                  <a:schemeClr val="hlink"/>
                </a:solidFill>
              </a:rPr>
              <a:t>сопротивляться захватчикам </a:t>
            </a:r>
            <a:endParaRPr lang="ru-RU" sz="2400" dirty="0">
              <a:solidFill>
                <a:schemeClr val="hlink"/>
              </a:solidFill>
            </a:endParaRPr>
          </a:p>
        </p:txBody>
      </p:sp>
      <p:pic>
        <p:nvPicPr>
          <p:cNvPr id="17422" name="Picture 14" descr="kerch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066800"/>
            <a:ext cx="4495800" cy="2743200"/>
          </a:xfrm>
          <a:noFill/>
          <a:ln/>
        </p:spPr>
      </p:pic>
      <p:pic>
        <p:nvPicPr>
          <p:cNvPr id="17423" name="Picture 15" descr="kerch-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3886200"/>
            <a:ext cx="4495800" cy="26670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917575"/>
          </a:xfrm>
        </p:spPr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Киев</a:t>
            </a: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828800"/>
            <a:ext cx="3962400" cy="4114800"/>
          </a:xfrm>
        </p:spPr>
        <p:txBody>
          <a:bodyPr/>
          <a:lstStyle/>
          <a:p>
            <a:r>
              <a:rPr lang="ru-RU" sz="2400">
                <a:solidFill>
                  <a:schemeClr val="hlink"/>
                </a:solidFill>
              </a:rPr>
              <a:t>Одним из первых советских городов, значительно задержавшим продвижение врага на начальном этапе Великой Отечественной войны, была столица Украины город-герой Киев. </a:t>
            </a:r>
          </a:p>
        </p:txBody>
      </p:sp>
      <p:pic>
        <p:nvPicPr>
          <p:cNvPr id="18446" name="Picture 14" descr="kiev-rodin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066800"/>
            <a:ext cx="4114800" cy="2895600"/>
          </a:xfrm>
          <a:noFill/>
          <a:ln/>
        </p:spPr>
      </p:pic>
      <p:pic>
        <p:nvPicPr>
          <p:cNvPr id="18447" name="Picture 15" descr="kiev-dnep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4114800"/>
            <a:ext cx="4190999" cy="25146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Ленинград </a:t>
            </a:r>
            <a:br>
              <a:rPr lang="ru-RU">
                <a:solidFill>
                  <a:schemeClr val="tx1"/>
                </a:solidFill>
              </a:rPr>
            </a:br>
            <a:r>
              <a:rPr lang="ru-RU">
                <a:solidFill>
                  <a:schemeClr val="tx1"/>
                </a:solidFill>
              </a:rPr>
              <a:t>(Санкт-Петербург)</a:t>
            </a:r>
            <a:r>
              <a:rPr lang="ru-RU"/>
              <a:t> </a:t>
            </a:r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r>
              <a:rPr lang="ru-RU" sz="2400" dirty="0">
                <a:solidFill>
                  <a:schemeClr val="hlink"/>
                </a:solidFill>
              </a:rPr>
              <a:t>Среди 13 городов-героев Советского Союза, Ленинград стоит на особом месте - он единственный город, переживший почти 3-х летнюю блокаду (872 дня), но так и не сдавшийся врагам.  </a:t>
            </a:r>
          </a:p>
        </p:txBody>
      </p:sp>
      <p:pic>
        <p:nvPicPr>
          <p:cNvPr id="19466" name="Picture 10" descr="leningra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676400"/>
            <a:ext cx="3505200" cy="2362200"/>
          </a:xfrm>
          <a:noFill/>
          <a:ln/>
        </p:spPr>
      </p:pic>
      <p:pic>
        <p:nvPicPr>
          <p:cNvPr id="19467" name="Picture 11" descr="leningrad-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" y="4114800"/>
            <a:ext cx="4343400" cy="25146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Минск</a:t>
            </a:r>
          </a:p>
        </p:txBody>
      </p:sp>
      <p:sp>
        <p:nvSpPr>
          <p:cNvPr id="26633" name="Rectangle 9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sz="2400">
                <a:solidFill>
                  <a:schemeClr val="hlink"/>
                </a:solidFill>
              </a:rPr>
              <a:t>Город-герой Минск, находившийся в направлении главного удара гитлеровских войск, оказался в самом жернове ожесточённых боёв уже в первые дни войны. </a:t>
            </a:r>
          </a:p>
        </p:txBody>
      </p:sp>
      <p:pic>
        <p:nvPicPr>
          <p:cNvPr id="26634" name="Picture 10" descr="minsk-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295400"/>
            <a:ext cx="3886200" cy="2667000"/>
          </a:xfrm>
          <a:noFill/>
          <a:ln/>
        </p:spPr>
      </p:pic>
      <p:pic>
        <p:nvPicPr>
          <p:cNvPr id="26635" name="Picture 11" descr="minsk-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4038600"/>
            <a:ext cx="4267200" cy="25146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1069975"/>
          </a:xfrm>
        </p:spPr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Москва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143000"/>
            <a:ext cx="38100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hlink"/>
                </a:solidFill>
              </a:rPr>
              <a:t>В агрессивных планах фашисткой Германии захват Москвы имел первостепенное значение, так как именно с ее падением связывалась полная победа немецких войск над СССР. Для захвата города была разработана спецоперация под кодовым названием «Тайфун». </a:t>
            </a:r>
          </a:p>
        </p:txBody>
      </p:sp>
      <p:pic>
        <p:nvPicPr>
          <p:cNvPr id="27655" name="Picture 7" descr="moskva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295400"/>
            <a:ext cx="3733800" cy="2667000"/>
          </a:xfrm>
          <a:noFill/>
          <a:ln/>
        </p:spPr>
      </p:pic>
      <p:pic>
        <p:nvPicPr>
          <p:cNvPr id="27656" name="Picture 8" descr="moskva-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4114800"/>
            <a:ext cx="3810000" cy="23622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Мурманск</a:t>
            </a:r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219200"/>
            <a:ext cx="3810000" cy="4876800"/>
          </a:xfrm>
        </p:spPr>
        <p:txBody>
          <a:bodyPr/>
          <a:lstStyle/>
          <a:p>
            <a:r>
              <a:rPr lang="ru-RU" sz="2400" dirty="0">
                <a:solidFill>
                  <a:schemeClr val="hlink"/>
                </a:solidFill>
              </a:rPr>
              <a:t>Город-герой Мурманск в годы Великой Отечественной войны так и не был взят гитлеровским войсками, несмотря на усилия 150-тысячной немецкой армии и постоянные бомбардировки</a:t>
            </a:r>
            <a:r>
              <a:rPr lang="ru-RU" sz="2400" dirty="0"/>
              <a:t> </a:t>
            </a:r>
          </a:p>
        </p:txBody>
      </p:sp>
      <p:pic>
        <p:nvPicPr>
          <p:cNvPr id="28682" name="Picture 10" descr="murmansk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371600"/>
            <a:ext cx="3276600" cy="2590800"/>
          </a:xfrm>
          <a:noFill/>
          <a:ln/>
        </p:spPr>
      </p:pic>
      <p:pic>
        <p:nvPicPr>
          <p:cNvPr id="28683" name="Picture 11" descr="Murmansk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4114800"/>
            <a:ext cx="3886200" cy="25146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Новороссийск</a:t>
            </a:r>
            <a:r>
              <a:rPr lang="ru-RU"/>
              <a:t> </a:t>
            </a:r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hlink"/>
                </a:solidFill>
              </a:rPr>
              <a:t>Одной из самых выдающихся страниц Великой Отечественной войны была оборона Новороссийска. Врагу так и не удалось полностью взять город - крошечный участок Новороссийска в районе цементных заводов. </a:t>
            </a:r>
          </a:p>
        </p:txBody>
      </p:sp>
      <p:pic>
        <p:nvPicPr>
          <p:cNvPr id="29706" name="Picture 10" descr="i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295400"/>
            <a:ext cx="3886200" cy="2667000"/>
          </a:xfrm>
          <a:noFill/>
          <a:ln/>
        </p:spPr>
      </p:pic>
      <p:pic>
        <p:nvPicPr>
          <p:cNvPr id="29707" name="Picture 11" descr="novorossiysk-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" y="4114800"/>
            <a:ext cx="4572000" cy="24384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7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228600" y="457200"/>
            <a:ext cx="4267200" cy="4876800"/>
          </a:xfrm>
        </p:spPr>
        <p:txBody>
          <a:bodyPr/>
          <a:lstStyle/>
          <a:p>
            <a:endParaRPr lang="ru-RU" sz="2400" dirty="0"/>
          </a:p>
        </p:txBody>
      </p:sp>
      <p:sp>
        <p:nvSpPr>
          <p:cNvPr id="71688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600"/>
            <a:ext cx="4495800" cy="6324600"/>
          </a:xfrm>
        </p:spPr>
        <p:txBody>
          <a:bodyPr/>
          <a:lstStyle/>
          <a:p>
            <a:r>
              <a:rPr lang="ru-RU" sz="2800" dirty="0"/>
              <a:t>Как солдаты на параде,</a:t>
            </a:r>
            <a:br>
              <a:rPr lang="ru-RU" sz="2800" dirty="0"/>
            </a:br>
            <a:r>
              <a:rPr lang="ru-RU" sz="2800" dirty="0"/>
              <a:t>Мы шагаем ряд за рядом,</a:t>
            </a:r>
            <a:br>
              <a:rPr lang="ru-RU" sz="2800" dirty="0"/>
            </a:br>
            <a:r>
              <a:rPr lang="ru-RU" sz="2800" dirty="0"/>
              <a:t>Левой — раз, левой — раз,</a:t>
            </a:r>
            <a:br>
              <a:rPr lang="ru-RU" sz="2800" dirty="0"/>
            </a:br>
            <a:r>
              <a:rPr lang="ru-RU" sz="2800" dirty="0"/>
              <a:t>Посмотрите все на нас.</a:t>
            </a:r>
            <a:br>
              <a:rPr lang="ru-RU" sz="2800" dirty="0"/>
            </a:br>
            <a:r>
              <a:rPr lang="ru-RU" sz="2800" dirty="0"/>
              <a:t>Все захлопали в ладошки —</a:t>
            </a:r>
            <a:br>
              <a:rPr lang="ru-RU" sz="2800" dirty="0"/>
            </a:br>
            <a:r>
              <a:rPr lang="ru-RU" sz="2800" dirty="0"/>
              <a:t>Дружно, веселей!</a:t>
            </a:r>
            <a:br>
              <a:rPr lang="ru-RU" sz="2800" dirty="0"/>
            </a:br>
            <a:r>
              <a:rPr lang="ru-RU" sz="2800" dirty="0"/>
              <a:t>Застучали наши ножки</a:t>
            </a:r>
            <a:br>
              <a:rPr lang="ru-RU" sz="2800" dirty="0"/>
            </a:br>
            <a:r>
              <a:rPr lang="ru-RU" sz="2800" dirty="0"/>
              <a:t>Громче и быстрей! </a:t>
            </a:r>
          </a:p>
        </p:txBody>
      </p:sp>
      <p:pic>
        <p:nvPicPr>
          <p:cNvPr id="71692" name="Picture 12" descr="den_pobedy_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4343400" cy="5435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Одесса</a:t>
            </a:r>
          </a:p>
        </p:txBody>
      </p:sp>
      <p:sp>
        <p:nvSpPr>
          <p:cNvPr id="33801" name="Rectangle 9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295400"/>
            <a:ext cx="38100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hlink"/>
                </a:solidFill>
              </a:rPr>
              <a:t>Уже в августе 1941 г. Одесса была полностью окружена гитлеровскими войсками. Ее героическая оборона длилась 73 дня, на протяжении которых советская армия и отряды народного ополчения защищали город от вторжения врага. </a:t>
            </a:r>
          </a:p>
        </p:txBody>
      </p:sp>
      <p:pic>
        <p:nvPicPr>
          <p:cNvPr id="33802" name="Picture 10" descr="odessa-7 (1)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295400"/>
            <a:ext cx="3810000" cy="2667000"/>
          </a:xfrm>
          <a:noFill/>
          <a:ln/>
        </p:spPr>
      </p:pic>
      <p:pic>
        <p:nvPicPr>
          <p:cNvPr id="33803" name="Picture 11" descr="odessa-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4114800"/>
            <a:ext cx="4191000" cy="24384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Севастополь</a:t>
            </a:r>
          </a:p>
        </p:txBody>
      </p:sp>
      <p:sp>
        <p:nvSpPr>
          <p:cNvPr id="34825" name="Rectangle 9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r>
              <a:rPr lang="ru-RU" sz="2400" dirty="0">
                <a:solidFill>
                  <a:schemeClr val="hlink"/>
                </a:solidFill>
              </a:rPr>
              <a:t>Одним из самых стойких городов времён Великой Отечественной войны по праву считается город-герой Севастополь, благодаря мужеству и непоколебимой стойкости защитников.</a:t>
            </a:r>
            <a:r>
              <a:rPr lang="ru-RU" sz="2400" dirty="0"/>
              <a:t> </a:t>
            </a:r>
          </a:p>
        </p:txBody>
      </p:sp>
      <p:pic>
        <p:nvPicPr>
          <p:cNvPr id="34826" name="Picture 10" descr="sevastopo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295400"/>
            <a:ext cx="4343400" cy="2743200"/>
          </a:xfrm>
          <a:noFill/>
          <a:ln/>
        </p:spPr>
      </p:pic>
      <p:pic>
        <p:nvPicPr>
          <p:cNvPr id="34827" name="Picture 11" descr="sevastopol-1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4114800"/>
            <a:ext cx="4343400" cy="24384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106997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Смоленск</a:t>
            </a:r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066800"/>
            <a:ext cx="3810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hlink"/>
                </a:solidFill>
              </a:rPr>
              <a:t>С началом Великой Отечественной войны Смоленск оказался на пути главного удара фашистских войск по направлению к Москве. В самом городе-герое было сформировано три истребительных батальона и один батальон милиции. </a:t>
            </a:r>
          </a:p>
        </p:txBody>
      </p:sp>
      <p:pic>
        <p:nvPicPr>
          <p:cNvPr id="35850" name="Picture 10" descr="i (1)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219200"/>
            <a:ext cx="4343400" cy="2743200"/>
          </a:xfrm>
          <a:noFill/>
          <a:ln/>
        </p:spPr>
      </p:pic>
      <p:pic>
        <p:nvPicPr>
          <p:cNvPr id="35851" name="Picture 11" descr="smolensk-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4114800"/>
            <a:ext cx="4343400" cy="24384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106997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Сталинград (Волгоград)</a:t>
            </a:r>
            <a:r>
              <a:rPr lang="ru-RU" dirty="0"/>
              <a:t> </a:t>
            </a:r>
          </a:p>
        </p:txBody>
      </p:sp>
      <p:sp>
        <p:nvSpPr>
          <p:cNvPr id="39946" name="Rectangle 10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143000"/>
            <a:ext cx="40386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hlink"/>
                </a:solidFill>
              </a:rPr>
              <a:t>Волгоград один из самых известных и значимых городов носящих звание Города – героя. Летом 1941 года немецко-фашистские войска развернули массированное наступление на южном фронте, стремясь захватить самые богатые и плодородные земли СССР. </a:t>
            </a:r>
          </a:p>
        </p:txBody>
      </p:sp>
      <p:pic>
        <p:nvPicPr>
          <p:cNvPr id="39947" name="Picture 11" descr="volgograd-rodina-mat-zove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47850" y="1981200"/>
            <a:ext cx="1485900" cy="1981200"/>
          </a:xfrm>
          <a:noFill/>
          <a:ln/>
        </p:spPr>
      </p:pic>
      <p:pic>
        <p:nvPicPr>
          <p:cNvPr id="39948" name="Picture 12" descr="volgograd-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4114800"/>
            <a:ext cx="4495800" cy="2514600"/>
          </a:xfrm>
          <a:noFill/>
          <a:ln/>
        </p:spPr>
      </p:pic>
      <p:pic>
        <p:nvPicPr>
          <p:cNvPr id="39949" name="Picture 13" descr="volgograd-rodina-mat-zov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14859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0" name="Picture 14" descr="volgograd-rodina-mat-zov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143000"/>
            <a:ext cx="381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Тула 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295400"/>
            <a:ext cx="39624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hlink"/>
                </a:solidFill>
              </a:rPr>
              <a:t>Тула - один из немногих городов-героев Великой Отечественной войны, который отбил все атаки противника и остался непокорённым. Защитники города выдержали массированные бомбардировки и яростные атаки противника.</a:t>
            </a:r>
          </a:p>
        </p:txBody>
      </p:sp>
      <p:pic>
        <p:nvPicPr>
          <p:cNvPr id="40967" name="Picture 7" descr="i (2)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81200" y="1752600"/>
            <a:ext cx="1595438" cy="1962150"/>
          </a:xfrm>
          <a:noFill/>
          <a:ln/>
        </p:spPr>
      </p:pic>
      <p:pic>
        <p:nvPicPr>
          <p:cNvPr id="40968" name="Picture 8" descr="i (3)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4038600"/>
            <a:ext cx="2971800" cy="1981200"/>
          </a:xfrm>
          <a:noFill/>
          <a:ln/>
        </p:spPr>
      </p:pic>
      <p:pic>
        <p:nvPicPr>
          <p:cNvPr id="40969" name="Picture 9" descr="i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3962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 descr="i (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38600"/>
            <a:ext cx="4038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68" name="Picture 16" descr="i (3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"/>
            <a:ext cx="2819400" cy="1879600"/>
          </a:xfrm>
          <a:prstGeom prst="rect">
            <a:avLst/>
          </a:prstGeom>
          <a:noFill/>
        </p:spPr>
      </p:pic>
      <p:pic>
        <p:nvPicPr>
          <p:cNvPr id="74770" name="Picture 18" descr="kerch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04800"/>
            <a:ext cx="2590800" cy="1943100"/>
          </a:xfrm>
          <a:prstGeom prst="rect">
            <a:avLst/>
          </a:prstGeom>
          <a:noFill/>
        </p:spPr>
      </p:pic>
      <p:pic>
        <p:nvPicPr>
          <p:cNvPr id="74771" name="Picture 19" descr="odessa-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648200"/>
            <a:ext cx="2514600" cy="1887538"/>
          </a:xfrm>
          <a:prstGeom prst="rect">
            <a:avLst/>
          </a:prstGeom>
          <a:noFill/>
        </p:spPr>
      </p:pic>
      <p:pic>
        <p:nvPicPr>
          <p:cNvPr id="74772" name="Picture 20" descr="Murmans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2514600"/>
            <a:ext cx="2590800" cy="1943100"/>
          </a:xfrm>
          <a:prstGeom prst="rect">
            <a:avLst/>
          </a:prstGeom>
          <a:noFill/>
        </p:spPr>
      </p:pic>
      <p:pic>
        <p:nvPicPr>
          <p:cNvPr id="74773" name="Picture 21" descr="moskva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2438400"/>
            <a:ext cx="2667000" cy="2000250"/>
          </a:xfrm>
          <a:prstGeom prst="rect">
            <a:avLst/>
          </a:prstGeom>
          <a:noFill/>
        </p:spPr>
      </p:pic>
      <p:pic>
        <p:nvPicPr>
          <p:cNvPr id="74775" name="Picture 23" descr="sevastopol-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14800" y="4648200"/>
            <a:ext cx="2667000" cy="2000250"/>
          </a:xfrm>
          <a:prstGeom prst="rect">
            <a:avLst/>
          </a:prstGeom>
          <a:noFill/>
        </p:spPr>
      </p:pic>
      <p:sp>
        <p:nvSpPr>
          <p:cNvPr id="74776" name="Text Box 24"/>
          <p:cNvSpPr txBox="1">
            <a:spLocks noChangeArrowheads="1"/>
          </p:cNvSpPr>
          <p:nvPr/>
        </p:nvSpPr>
        <p:spPr bwMode="auto">
          <a:xfrm>
            <a:off x="1905000" y="1752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74777" name="Text Box 25"/>
          <p:cNvSpPr txBox="1">
            <a:spLocks noChangeArrowheads="1"/>
          </p:cNvSpPr>
          <p:nvPr/>
        </p:nvSpPr>
        <p:spPr bwMode="auto">
          <a:xfrm>
            <a:off x="4648200" y="1676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Керчь</a:t>
            </a:r>
          </a:p>
        </p:txBody>
      </p:sp>
      <p:sp>
        <p:nvSpPr>
          <p:cNvPr id="74778" name="AutoShape 26"/>
          <p:cNvSpPr>
            <a:spLocks noChangeArrowheads="1"/>
          </p:cNvSpPr>
          <p:nvPr/>
        </p:nvSpPr>
        <p:spPr bwMode="auto">
          <a:xfrm>
            <a:off x="6400800" y="0"/>
            <a:ext cx="914400" cy="8382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К</a:t>
            </a:r>
          </a:p>
        </p:txBody>
      </p:sp>
      <p:sp>
        <p:nvSpPr>
          <p:cNvPr id="74779" name="AutoShape 27"/>
          <p:cNvSpPr>
            <a:spLocks noChangeArrowheads="1"/>
          </p:cNvSpPr>
          <p:nvPr/>
        </p:nvSpPr>
        <p:spPr bwMode="auto">
          <a:xfrm>
            <a:off x="2819400" y="0"/>
            <a:ext cx="914400" cy="9144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Т</a:t>
            </a:r>
          </a:p>
        </p:txBody>
      </p:sp>
      <p:sp>
        <p:nvSpPr>
          <p:cNvPr id="74780" name="AutoShape 28"/>
          <p:cNvSpPr>
            <a:spLocks noChangeArrowheads="1"/>
          </p:cNvSpPr>
          <p:nvPr/>
        </p:nvSpPr>
        <p:spPr bwMode="auto">
          <a:xfrm>
            <a:off x="4114800" y="2133600"/>
            <a:ext cx="914400" cy="1066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М</a:t>
            </a:r>
          </a:p>
        </p:txBody>
      </p:sp>
      <p:sp>
        <p:nvSpPr>
          <p:cNvPr id="74781" name="AutoShape 29"/>
          <p:cNvSpPr>
            <a:spLocks noChangeArrowheads="1"/>
          </p:cNvSpPr>
          <p:nvPr/>
        </p:nvSpPr>
        <p:spPr bwMode="auto">
          <a:xfrm>
            <a:off x="7696200" y="2286000"/>
            <a:ext cx="914400" cy="8382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М</a:t>
            </a:r>
          </a:p>
        </p:txBody>
      </p:sp>
      <p:sp>
        <p:nvSpPr>
          <p:cNvPr id="74782" name="AutoShape 30"/>
          <p:cNvSpPr>
            <a:spLocks noChangeArrowheads="1"/>
          </p:cNvSpPr>
          <p:nvPr/>
        </p:nvSpPr>
        <p:spPr bwMode="auto">
          <a:xfrm>
            <a:off x="2286000" y="4267200"/>
            <a:ext cx="914400" cy="1066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74783" name="AutoShape 31"/>
          <p:cNvSpPr>
            <a:spLocks noChangeArrowheads="1"/>
          </p:cNvSpPr>
          <p:nvPr/>
        </p:nvSpPr>
        <p:spPr bwMode="auto">
          <a:xfrm>
            <a:off x="6019800" y="4495800"/>
            <a:ext cx="914400" cy="9144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4785" name="Text Box 33"/>
          <p:cNvSpPr txBox="1">
            <a:spLocks noChangeArrowheads="1"/>
          </p:cNvSpPr>
          <p:nvPr/>
        </p:nvSpPr>
        <p:spPr bwMode="auto">
          <a:xfrm>
            <a:off x="6705600" y="3657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Москва</a:t>
            </a:r>
          </a:p>
        </p:txBody>
      </p:sp>
      <p:sp>
        <p:nvSpPr>
          <p:cNvPr id="74786" name="Text Box 34"/>
          <p:cNvSpPr txBox="1">
            <a:spLocks noChangeArrowheads="1"/>
          </p:cNvSpPr>
          <p:nvPr/>
        </p:nvSpPr>
        <p:spPr bwMode="auto">
          <a:xfrm>
            <a:off x="4343400" y="6019800"/>
            <a:ext cx="2133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Севастополь</a:t>
            </a:r>
          </a:p>
        </p:txBody>
      </p:sp>
      <p:sp>
        <p:nvSpPr>
          <p:cNvPr id="74787" name="Text Box 35"/>
          <p:cNvSpPr txBox="1">
            <a:spLocks noChangeArrowheads="1"/>
          </p:cNvSpPr>
          <p:nvPr/>
        </p:nvSpPr>
        <p:spPr bwMode="auto">
          <a:xfrm>
            <a:off x="2743200" y="38862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Мурманск</a:t>
            </a:r>
          </a:p>
        </p:txBody>
      </p:sp>
      <p:sp>
        <p:nvSpPr>
          <p:cNvPr id="74788" name="Text Box 36"/>
          <p:cNvSpPr txBox="1">
            <a:spLocks noChangeArrowheads="1"/>
          </p:cNvSpPr>
          <p:nvPr/>
        </p:nvSpPr>
        <p:spPr bwMode="auto">
          <a:xfrm>
            <a:off x="762000" y="1676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Тула</a:t>
            </a:r>
          </a:p>
        </p:txBody>
      </p:sp>
      <p:sp>
        <p:nvSpPr>
          <p:cNvPr id="74789" name="Text Box 37"/>
          <p:cNvSpPr txBox="1">
            <a:spLocks noChangeArrowheads="1"/>
          </p:cNvSpPr>
          <p:nvPr/>
        </p:nvSpPr>
        <p:spPr bwMode="auto">
          <a:xfrm>
            <a:off x="990600" y="6019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Одесса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4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4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4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74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4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4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74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74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74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74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85" grpId="0"/>
      <p:bldP spid="74788" grpId="0"/>
      <p:bldP spid="7478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1222375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accent2"/>
                </a:solidFill>
              </a:rPr>
              <a:t/>
            </a:r>
            <a:br>
              <a:rPr lang="ru-RU" sz="3200" dirty="0" smtClean="0">
                <a:solidFill>
                  <a:schemeClr val="accent2"/>
                </a:solidFill>
              </a:rPr>
            </a:br>
            <a:r>
              <a:rPr lang="ru-RU" sz="3200" dirty="0" smtClean="0">
                <a:solidFill>
                  <a:schemeClr val="accent2"/>
                </a:solidFill>
              </a:rPr>
              <a:t/>
            </a:r>
            <a:br>
              <a:rPr lang="ru-RU" sz="3200" dirty="0" smtClean="0">
                <a:solidFill>
                  <a:schemeClr val="accent2"/>
                </a:solidFill>
              </a:rPr>
            </a:br>
            <a:r>
              <a:rPr lang="ru-RU" sz="3200" dirty="0" smtClean="0">
                <a:solidFill>
                  <a:schemeClr val="accent2"/>
                </a:solidFill>
              </a:rPr>
              <a:t>Уходят </a:t>
            </a:r>
            <a:r>
              <a:rPr lang="ru-RU" sz="3200" dirty="0">
                <a:solidFill>
                  <a:schemeClr val="accent2"/>
                </a:solidFill>
              </a:rPr>
              <a:t>в глубь истории года</a:t>
            </a:r>
            <a:br>
              <a:rPr lang="ru-RU" sz="3200" dirty="0">
                <a:solidFill>
                  <a:schemeClr val="accent2"/>
                </a:solidFill>
              </a:rPr>
            </a:br>
            <a:r>
              <a:rPr lang="ru-RU" sz="3200" dirty="0">
                <a:solidFill>
                  <a:schemeClr val="accent2"/>
                </a:solidFill>
              </a:rPr>
              <a:t>Со славою военной, как солдаты.</a:t>
            </a:r>
            <a:br>
              <a:rPr lang="ru-RU" sz="3200" dirty="0">
                <a:solidFill>
                  <a:schemeClr val="accent2"/>
                </a:solidFill>
              </a:rPr>
            </a:br>
            <a:r>
              <a:rPr lang="ru-RU" sz="3200" dirty="0">
                <a:solidFill>
                  <a:schemeClr val="accent2"/>
                </a:solidFill>
              </a:rPr>
              <a:t>Но остаются с нами даты</a:t>
            </a:r>
            <a:br>
              <a:rPr lang="ru-RU" sz="3200" dirty="0">
                <a:solidFill>
                  <a:schemeClr val="accent2"/>
                </a:solidFill>
              </a:rPr>
            </a:br>
            <a:r>
              <a:rPr lang="ru-RU" sz="3200" dirty="0">
                <a:solidFill>
                  <a:schemeClr val="accent2"/>
                </a:solidFill>
              </a:rPr>
              <a:t>И вечные герои-города.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133600"/>
            <a:ext cx="3962400" cy="3581400"/>
          </a:xfrm>
        </p:spPr>
        <p:txBody>
          <a:bodyPr/>
          <a:lstStyle/>
          <a:p>
            <a:pPr>
              <a:buFontTx/>
              <a:buNone/>
            </a:pPr>
            <a:endParaRPr lang="ru-RU" sz="3200" dirty="0">
              <a:solidFill>
                <a:schemeClr val="accent2"/>
              </a:solidFill>
            </a:endParaRPr>
          </a:p>
          <a:p>
            <a:r>
              <a:rPr lang="ru-RU" sz="3200" dirty="0">
                <a:solidFill>
                  <a:schemeClr val="accent2"/>
                </a:solidFill>
                <a:hlinkClick r:id="rId2"/>
              </a:rPr>
              <a:t>Керчь</a:t>
            </a:r>
            <a:endParaRPr lang="ru-RU" sz="3200" dirty="0">
              <a:solidFill>
                <a:schemeClr val="accent2"/>
              </a:solidFill>
            </a:endParaRPr>
          </a:p>
          <a:p>
            <a:r>
              <a:rPr lang="ru-RU" sz="3200" dirty="0">
                <a:solidFill>
                  <a:schemeClr val="accent2"/>
                </a:solidFill>
                <a:hlinkClick r:id="rId2"/>
              </a:rPr>
              <a:t>Киев</a:t>
            </a:r>
            <a:endParaRPr lang="ru-RU" sz="3200" dirty="0">
              <a:solidFill>
                <a:schemeClr val="accent2"/>
              </a:solidFill>
            </a:endParaRPr>
          </a:p>
          <a:p>
            <a:r>
              <a:rPr lang="ru-RU" sz="3200" dirty="0">
                <a:solidFill>
                  <a:schemeClr val="accent2"/>
                </a:solidFill>
                <a:hlinkClick r:id="rId2"/>
              </a:rPr>
              <a:t>Ленинград</a:t>
            </a:r>
            <a:endParaRPr lang="ru-RU" sz="3200" dirty="0">
              <a:solidFill>
                <a:schemeClr val="accent2"/>
              </a:solidFill>
            </a:endParaRPr>
          </a:p>
          <a:p>
            <a:r>
              <a:rPr lang="ru-RU" sz="3200" dirty="0">
                <a:solidFill>
                  <a:schemeClr val="accent2"/>
                </a:solidFill>
                <a:hlinkClick r:id="rId2"/>
              </a:rPr>
              <a:t>Минск</a:t>
            </a:r>
            <a:endParaRPr lang="ru-RU" sz="3200" dirty="0">
              <a:solidFill>
                <a:schemeClr val="accent2"/>
              </a:solidFill>
            </a:endParaRPr>
          </a:p>
          <a:p>
            <a:r>
              <a:rPr lang="ru-RU" sz="3200" dirty="0">
                <a:solidFill>
                  <a:schemeClr val="accent2"/>
                </a:solidFill>
                <a:hlinkClick r:id="rId2"/>
              </a:rPr>
              <a:t>Москва</a:t>
            </a:r>
            <a:endParaRPr lang="ru-RU" sz="3200" dirty="0">
              <a:solidFill>
                <a:schemeClr val="accent2"/>
              </a:solidFill>
            </a:endParaRPr>
          </a:p>
          <a:p>
            <a:r>
              <a:rPr lang="ru-RU" sz="3200" dirty="0">
                <a:solidFill>
                  <a:schemeClr val="accent2"/>
                </a:solidFill>
                <a:hlinkClick r:id="rId2"/>
              </a:rPr>
              <a:t>Мурманск</a:t>
            </a: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667000"/>
            <a:ext cx="4114800" cy="3962400"/>
          </a:xfrm>
        </p:spPr>
        <p:txBody>
          <a:bodyPr/>
          <a:lstStyle/>
          <a:p>
            <a:r>
              <a:rPr lang="ru-RU" sz="3200" dirty="0">
                <a:hlinkClick r:id="rId2"/>
              </a:rPr>
              <a:t>Новороссийск</a:t>
            </a:r>
            <a:endParaRPr lang="ru-RU" sz="3200" dirty="0"/>
          </a:p>
          <a:p>
            <a:r>
              <a:rPr lang="ru-RU" sz="3200" dirty="0">
                <a:hlinkClick r:id="rId2"/>
              </a:rPr>
              <a:t>Одесса</a:t>
            </a:r>
            <a:endParaRPr lang="ru-RU" sz="3200" dirty="0"/>
          </a:p>
          <a:p>
            <a:r>
              <a:rPr lang="ru-RU" sz="3200" dirty="0">
                <a:hlinkClick r:id="rId2"/>
              </a:rPr>
              <a:t>Севастополь</a:t>
            </a:r>
            <a:endParaRPr lang="ru-RU" sz="3200" dirty="0"/>
          </a:p>
          <a:p>
            <a:r>
              <a:rPr lang="ru-RU" sz="3200" dirty="0">
                <a:hlinkClick r:id="rId2"/>
              </a:rPr>
              <a:t>Смоленск</a:t>
            </a:r>
            <a:endParaRPr lang="ru-RU" sz="3200" dirty="0"/>
          </a:p>
          <a:p>
            <a:r>
              <a:rPr lang="ru-RU" sz="3200" dirty="0">
                <a:hlinkClick r:id="rId2"/>
              </a:rPr>
              <a:t>Сталинград</a:t>
            </a:r>
            <a:endParaRPr lang="ru-RU" sz="3200" dirty="0"/>
          </a:p>
          <a:p>
            <a:r>
              <a:rPr lang="ru-RU" sz="3200" dirty="0">
                <a:hlinkClick r:id="rId2"/>
              </a:rPr>
              <a:t>Тула</a:t>
            </a:r>
            <a:endParaRPr lang="ru-RU" sz="32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848600" cy="1984375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У </a:t>
            </a:r>
            <a:r>
              <a:rPr lang="ru-RU" sz="3600" dirty="0"/>
              <a:t>ваших стен героем был солдат,</a:t>
            </a:r>
            <a:br>
              <a:rPr lang="ru-RU" sz="3600" dirty="0"/>
            </a:br>
            <a:r>
              <a:rPr lang="ru-RU" sz="3600" dirty="0"/>
              <a:t>Бойцами стали женщины и дети.</a:t>
            </a:r>
            <a:br>
              <a:rPr lang="ru-RU" sz="3600" dirty="0"/>
            </a:br>
            <a:r>
              <a:rPr lang="ru-RU" sz="3600" dirty="0"/>
              <a:t>И вас поэтому столетья</a:t>
            </a:r>
            <a:br>
              <a:rPr lang="ru-RU" sz="3600" dirty="0"/>
            </a:br>
            <a:r>
              <a:rPr lang="ru-RU" sz="3600" dirty="0"/>
              <a:t>Зачислили в герои-города.</a:t>
            </a:r>
          </a:p>
        </p:txBody>
      </p:sp>
      <p:pic>
        <p:nvPicPr>
          <p:cNvPr id="41989" name="Picture 5" descr="gorod-tulapamyatnik-gorodam-geroyam-0002906312-previe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3505200"/>
            <a:ext cx="6781800" cy="3200400"/>
          </a:xfrm>
          <a:noFill/>
          <a:ln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алют">
  <a:themeElements>
    <a:clrScheme name="Салют 5">
      <a:dk1>
        <a:srgbClr val="FF6600"/>
      </a:dk1>
      <a:lt1>
        <a:srgbClr val="FFFFFF"/>
      </a:lt1>
      <a:dk2>
        <a:srgbClr val="003366"/>
      </a:dk2>
      <a:lt2>
        <a:srgbClr val="FFFFFF"/>
      </a:lt2>
      <a:accent1>
        <a:srgbClr val="FF99FF"/>
      </a:accent1>
      <a:accent2>
        <a:srgbClr val="FFFF99"/>
      </a:accent2>
      <a:accent3>
        <a:srgbClr val="AAADB8"/>
      </a:accent3>
      <a:accent4>
        <a:srgbClr val="DADADA"/>
      </a:accent4>
      <a:accent5>
        <a:srgbClr val="FFCAFF"/>
      </a:accent5>
      <a:accent6>
        <a:srgbClr val="E7E78A"/>
      </a:accent6>
      <a:hlink>
        <a:srgbClr val="FF3399"/>
      </a:hlink>
      <a:folHlink>
        <a:srgbClr val="FF9966"/>
      </a:folHlink>
    </a:clrScheme>
    <a:fontScheme name="Салют">
      <a:majorFont>
        <a:latin typeface="Arial Black"/>
        <a:ea typeface=""/>
        <a:cs typeface="Arial"/>
      </a:majorFont>
      <a:minorFont>
        <a:latin typeface="Arial Black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алют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511</TotalTime>
  <Words>418</Words>
  <Application>Microsoft Office PowerPoint</Application>
  <PresentationFormat>Экран (4:3)</PresentationFormat>
  <Paragraphs>56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Салют</vt:lpstr>
      <vt:lpstr>Слайд 1</vt:lpstr>
      <vt:lpstr> Герои-города! Малые и большие! Сквозь битвы и горе  прошедшие к нашей Победе! </vt:lpstr>
      <vt:lpstr>Керчь </vt:lpstr>
      <vt:lpstr>Киев</vt:lpstr>
      <vt:lpstr>Ленинград  (Санкт-Петербург) </vt:lpstr>
      <vt:lpstr>Минск</vt:lpstr>
      <vt:lpstr>Москва</vt:lpstr>
      <vt:lpstr>Мурманск</vt:lpstr>
      <vt:lpstr>Новороссийск </vt:lpstr>
      <vt:lpstr>Слайд 10</vt:lpstr>
      <vt:lpstr>Одесса</vt:lpstr>
      <vt:lpstr>Севастополь</vt:lpstr>
      <vt:lpstr>Смоленск</vt:lpstr>
      <vt:lpstr>Сталинград (Волгоград) </vt:lpstr>
      <vt:lpstr>Тула </vt:lpstr>
      <vt:lpstr>Слайд 16</vt:lpstr>
      <vt:lpstr>  Уходят в глубь истории года Со славою военной, как солдаты. Но остаются с нами даты И вечные герои-города.</vt:lpstr>
      <vt:lpstr>  У ваших стен героем был солдат, Бойцами стали женщины и дети. И вас поэтому столетья Зачислили в герои-города.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User</cp:lastModifiedBy>
  <cp:revision>23</cp:revision>
  <cp:lastPrinted>1601-01-01T00:00:00Z</cp:lastPrinted>
  <dcterms:created xsi:type="dcterms:W3CDTF">2015-01-27T03:47:58Z</dcterms:created>
  <dcterms:modified xsi:type="dcterms:W3CDTF">2020-03-15T20:05:30Z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